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2"/>
  </p:notesMasterIdLst>
  <p:sldIdLst>
    <p:sldId id="256" r:id="rId2"/>
    <p:sldId id="266" r:id="rId3"/>
    <p:sldId id="267" r:id="rId4"/>
    <p:sldId id="287" r:id="rId5"/>
    <p:sldId id="283" r:id="rId6"/>
    <p:sldId id="284" r:id="rId7"/>
    <p:sldId id="285" r:id="rId8"/>
    <p:sldId id="286" r:id="rId9"/>
    <p:sldId id="288" r:id="rId10"/>
    <p:sldId id="274" r:id="rId11"/>
  </p:sldIdLst>
  <p:sldSz cx="12192000" cy="6858000"/>
  <p:notesSz cx="6858000" cy="91440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Calibri Light" panose="020F0302020204030204" pitchFamily="34" charset="0"/>
      <p:regular r:id="rId17"/>
      <p:italic r:id="rId18"/>
    </p:embeddedFont>
    <p:embeddedFont>
      <p:font typeface="Product Sans" panose="020B0403030502040203" pitchFamily="34" charset="0"/>
      <p:regular r:id="rId19"/>
      <p:bold r:id="rId20"/>
      <p:italic r:id="rId21"/>
      <p:boldItalic r:id="rId22"/>
    </p:embeddedFont>
    <p:embeddedFont>
      <p:font typeface="Roboto Light" panose="02000000000000000000" pitchFamily="2" charset="0"/>
      <p:regular r:id="rId23"/>
      <p:italic r:id="rId24"/>
    </p:embeddedFont>
  </p:embeddedFontLst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eonardo Baldin" initials="LB" lastIdx="1" clrIdx="0">
    <p:extLst>
      <p:ext uri="{19B8F6BF-5375-455C-9EA6-DF929625EA0E}">
        <p15:presenceInfo xmlns:p15="http://schemas.microsoft.com/office/powerpoint/2012/main" userId="Leonardo Baldi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F0F0"/>
    <a:srgbClr val="3F51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950" autoAdjust="0"/>
    <p:restoredTop sz="56959" autoAdjust="0"/>
  </p:normalViewPr>
  <p:slideViewPr>
    <p:cSldViewPr snapToGrid="0">
      <p:cViewPr varScale="1">
        <p:scale>
          <a:sx n="72" d="100"/>
          <a:sy n="72" d="100"/>
        </p:scale>
        <p:origin x="702" y="7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232" d="100"/>
        <a:sy n="232" d="100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viewProps" Target="view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10-10T23:16:08.921" idx="1">
    <p:pos x="10" y="10"/>
    <p:text/>
    <p:extLst>
      <p:ext uri="{C676402C-5697-4E1C-873F-D02D1690AC5C}">
        <p15:threadingInfo xmlns:p15="http://schemas.microsoft.com/office/powerpoint/2012/main" timeZoneBias="-12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F3A6CD-BB82-4F60-8FEF-676B0C35AEAA}" type="datetimeFigureOut">
              <a:rPr lang="en-GB" smtClean="0"/>
              <a:t>03/10/2021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812F9C-9951-4D86-A9CC-A758F56CAEA0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66297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812F9C-9951-4D86-A9CC-A758F56CAEA0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79488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/>
            <a:r>
              <a:rPr lang="it-IT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[B] Ricordare </a:t>
            </a:r>
            <a:r>
              <a:rPr lang="it-IT" sz="1200" b="0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molto caldamente</a:t>
            </a:r>
            <a:r>
              <a:rPr lang="it-IT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che siamo indipendenti da qualunque lista e tratteniamo tutti i diritti.</a:t>
            </a:r>
          </a:p>
          <a:p>
            <a:pPr rtl="0" fontAlgn="base"/>
            <a:endParaRPr lang="it-IT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it-IT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[C] L’applicazione viene mantenuta e monitorata da noi, ogni feedback è benvenuto per permetterci di migliorare il servizio.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812F9C-9951-4D86-A9CC-A758F56CAEA0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62294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/>
            <a:r>
              <a:rPr lang="it-IT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[B] Salve a tutti, iniziamo col dire che non siamo una lista di candidati, non vi proporremo panini con la nutella o mutande del Liceo, quindi non vogliamo vedere i nostri nomi nella vostra scheda elettorale.</a:t>
            </a:r>
          </a:p>
          <a:p>
            <a:pPr rtl="0" fontAlgn="base"/>
            <a:endParaRPr lang="it-IT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 fontAlgn="base"/>
            <a:r>
              <a:rPr lang="it-IT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[C] Magari vi sarete accorti che accedere al sito del liceo da cellulare non è il top (e neanche da PC), ma nemmeno dover aspettare una mail per ogni nuovo comunicato, e forse i bidelli hanno iniziato a guardarvi male quando siete andati in centralino a vedere l’orario di una classe o di un prof per la sesta volta. </a:t>
            </a:r>
          </a:p>
          <a:p>
            <a:pPr rtl="0" fontAlgn="base"/>
            <a:endParaRPr lang="it-IT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 fontAlgn="base"/>
            <a:r>
              <a:rPr lang="it-IT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[B] </a:t>
            </a:r>
            <a:r>
              <a:rPr lang="it-IT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Ordunque</a:t>
            </a:r>
            <a:r>
              <a:rPr lang="it-IT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noi ce ne siamo accorti l’anno scorso e abbiamo deciso di metterci al lavoro per produrre qualcosa che semplificasse la vita di voi studenti e professori del Liceo (ma anche dei genitori).</a:t>
            </a:r>
          </a:p>
          <a:p>
            <a:pPr rtl="0" fontAlgn="base"/>
            <a:endParaRPr lang="it-IT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it-IT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[C] Siamo qui per presentarvi l’applicazione del liceo.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812F9C-9951-4D86-A9CC-A758F56CAEA0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03450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/>
            <a:r>
              <a:rPr lang="it-IT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[C] La prima funzione che abbiamo introdotto è la sezione comunicati. Permette di visualizzare istantaneamente tutti i comunicati, senza uscire dall’applicazione, personalizzati in base alla categoria, riordinarli ed effettuare ricerche. Il tutto senza occupare memoria e senza dover scaricare e gestire scomodi file pdf.</a:t>
            </a:r>
          </a:p>
          <a:p>
            <a:pPr rtl="0" fontAlgn="base"/>
            <a:endParaRPr lang="it-IT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 fontAlgn="base"/>
            <a:r>
              <a:rPr lang="it-IT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[C] I comunicati già aperti verranno segnati come letti, in modo da non ritrovarsi a rileggere gli stessi più volte, mentre i preferiti li potrete salvare offline per consultarli in qualsiasi momento.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812F9C-9951-4D86-A9CC-A758F56CAEA0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29592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[C] E’ possibile abilitare le notifiche in base alla categoria di comunicati che vi interessano in modo da ricevere i comunicati per primi e potervi vantare con i vostri amici.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812F9C-9951-4D86-A9CC-A758F56CAEA0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46350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/>
            <a:r>
              <a:rPr lang="it-IT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[B] Probabilmente molti di voi sono abituati a conoscere gli eventi del liceo solo per passaparola o dai genitori/colleghi; ora potrete sapere tutto quello che succede nella vostra amata scuola direttamente dall’applicazione.</a:t>
            </a:r>
          </a:p>
          <a:p>
            <a:pPr rtl="0" fontAlgn="base"/>
            <a:endParaRPr lang="it-IT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 fontAlgn="base"/>
            <a:r>
              <a:rPr lang="it-IT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[B] Gli eventi si sfogliano per data, sono evidenziati quelli in corso e quelli in programma</a:t>
            </a:r>
          </a:p>
          <a:p>
            <a:pPr rtl="0" fontAlgn="base"/>
            <a:r>
              <a:rPr lang="it-IT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Ogni evento può essere aggiunto al calendario personale con un semplice </a:t>
            </a:r>
            <a:r>
              <a:rPr lang="it-IT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tap</a:t>
            </a:r>
            <a:r>
              <a:rPr lang="it-IT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/click, per non perderne neanche uno.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812F9C-9951-4D86-A9CC-A758F56CAEA0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15550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[C] Altra nuova funzionalità utile è l’orario. Potrete visualizzare e salvare e modificare il vostro e consultare quello di tutte le classi e dei docenti del liceo.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812F9C-9951-4D86-A9CC-A758F56CAEA0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8666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[C] Altra nuova funzionalità utile è l’orario. Potrete visualizzare e salvare e modificare il vostro e consultare quello di tutte le classi e dei docenti del liceo.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812F9C-9951-4D86-A9CC-A758F56CAEA0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25859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[C] Magari state cercando un vostro amico di 5°B ma non sapete dove si trovi effettivamente la 5°B. Ecco un’altra funzione dell’</a:t>
            </a:r>
            <a:r>
              <a:rPr lang="it-IT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</a:t>
            </a:r>
            <a:r>
              <a:rPr lang="it-IT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avrete a disposizione tutta la dislocazione delle classi all’interno del liceo, per conoscere il numero dell’aula, il piano e la sede.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812F9C-9951-4D86-A9CC-A758F56CAEA0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8875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/>
            <a:r>
              <a:rPr lang="it-IT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[B] Necessità di due parti: una detta “</a:t>
            </a:r>
            <a:r>
              <a:rPr lang="it-IT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backend</a:t>
            </a:r>
            <a:r>
              <a:rPr lang="it-IT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”, che ho programmato io ed è online in questo momento (ormai da svariati mesi), estrae dati dal server (comunicati, orario, agenda) e li rende disponibili in formato interpretabile + manda notifiche e altro.</a:t>
            </a:r>
          </a:p>
          <a:p>
            <a:pPr rtl="0" fontAlgn="base"/>
            <a:endParaRPr lang="it-IT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 fontAlgn="base"/>
            <a:r>
              <a:rPr lang="it-IT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[C] Una “</a:t>
            </a:r>
            <a:r>
              <a:rPr lang="it-IT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frontend</a:t>
            </a:r>
            <a:r>
              <a:rPr lang="it-IT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”, l'applicazione con cui si interagisce e che rende osservabili i dati.</a:t>
            </a:r>
          </a:p>
          <a:p>
            <a:pPr rtl="0" fontAlgn="base"/>
            <a:endParaRPr lang="it-IT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[B] Sganciare merda: stiamo cercando valorosi programmatori con esperienza in </a:t>
            </a:r>
            <a:r>
              <a:rPr lang="it-IT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backend</a:t>
            </a:r>
            <a:r>
              <a:rPr lang="it-IT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 </a:t>
            </a:r>
            <a:r>
              <a:rPr lang="it-IT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frontend</a:t>
            </a:r>
            <a:r>
              <a:rPr lang="it-IT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perchè</a:t>
            </a:r>
            <a:r>
              <a:rPr lang="it-IT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il prossimo anno saremo andiamo all’università (deus </a:t>
            </a:r>
            <a:r>
              <a:rPr lang="it-IT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vult</a:t>
            </a:r>
            <a:r>
              <a:rPr lang="it-IT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). </a:t>
            </a:r>
            <a:r>
              <a:rPr lang="it-IT" dirty="0"/>
              <a:t>Per ora l’</a:t>
            </a:r>
            <a:r>
              <a:rPr lang="it-IT" dirty="0" err="1"/>
              <a:t>app</a:t>
            </a:r>
            <a:r>
              <a:rPr lang="it-IT" dirty="0"/>
              <a:t> è disponibile solo su Android ma in futuro potrebbe uscire anche per iOS, il programma resta online sul server ed è aperto a chiunque lo voglia usare.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812F9C-9951-4D86-A9CC-A758F56CAEA0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01086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713E26-2965-435E-B253-0CE7A66169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3E6D30-D809-40F2-A9C8-FEECA780A3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A2F537-3820-4183-9B70-CE81536774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1D700-A433-46B1-A53B-0F3CE70E8FCE}" type="datetimeFigureOut">
              <a:rPr lang="it-IT" smtClean="0"/>
              <a:t>03/10/2021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CCF2FD-98CA-4338-BE68-DA65FED7D0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910514-B20E-4BD8-A6F3-F6A3FDA168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AE1A8-87CA-49BB-9C20-F83A60D308E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95872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CF0E8-C15F-4EFC-9FC1-CA39314429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C264A8A-75AE-4649-899B-E95F176A7A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9E511D-7F4A-4FF0-8A73-5A645075C4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1D700-A433-46B1-A53B-0F3CE70E8FCE}" type="datetimeFigureOut">
              <a:rPr lang="it-IT" smtClean="0"/>
              <a:t>03/10/2021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E19119-58B4-4FB1-85B7-6BE99CCB18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255751-9E89-461E-B455-8B901C1078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AE1A8-87CA-49BB-9C20-F83A60D308E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33847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CE11D9F-5C45-453C-99EE-17F5BD4260E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ADDEBAE-691F-4F62-8ADB-E90EB5780D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96DC1C-FE27-433D-92C2-7A2A125A67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1D700-A433-46B1-A53B-0F3CE70E8FCE}" type="datetimeFigureOut">
              <a:rPr lang="it-IT" smtClean="0"/>
              <a:t>03/10/2021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A2EAC7-496D-49C8-A6EE-912C2BC670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CE407D-3D23-4E81-A7FB-624F56BB90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AE1A8-87CA-49BB-9C20-F83A60D308E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91612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FD76DB-7494-4D2C-8999-3236A3D6B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D27615-F876-4EA0-8BCD-4424742952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1F77B4-BC4E-48DE-94BC-5AE0C67D28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1D700-A433-46B1-A53B-0F3CE70E8FCE}" type="datetimeFigureOut">
              <a:rPr lang="it-IT" smtClean="0"/>
              <a:t>03/10/2021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608FC7-1797-4B31-B9FE-D3945A3EAA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295990-1640-42C0-B258-9335F602E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AE1A8-87CA-49BB-9C20-F83A60D308E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16419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D4A36D-B15C-48FB-99A1-3DC3432CA1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65B8E3-3EA5-4BC1-A89A-EE540DB1F3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4838D1-2E58-4B62-9D6D-39F5B1C72C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1D700-A433-46B1-A53B-0F3CE70E8FCE}" type="datetimeFigureOut">
              <a:rPr lang="it-IT" smtClean="0"/>
              <a:t>03/10/2021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FFEA69-E81B-49B3-B73A-69D5D78E0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A48C0C-8C6B-4931-B9E3-CCDBCD7EDC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AE1A8-87CA-49BB-9C20-F83A60D308E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67256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EE60C7-1FD0-43FD-B252-C9DAD5D665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A14913-FFAF-4906-829D-B46943B64A6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F17FD5-F8C4-42C4-9ED5-13DE726141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F85392-AEED-4DCF-91F1-2E750A07F8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1D700-A433-46B1-A53B-0F3CE70E8FCE}" type="datetimeFigureOut">
              <a:rPr lang="it-IT" smtClean="0"/>
              <a:t>03/10/2021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5EB8E4-0ECD-4217-BCF1-8F5F3B22D6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D252E9-1107-4829-AA13-83F738846D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AE1A8-87CA-49BB-9C20-F83A60D308E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17239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7AA3B-0ABF-45F5-A5AE-C64AB40647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4DC886-4BEC-492F-8055-17CDF38A4F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9B2B61-9901-4957-9F04-3EE59B0761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C6F68B0-A4D1-412A-9B6A-D1B0B2B154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087C0C0-2B86-4017-83EA-4917F4C70A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F1DFC67-6349-429D-8D96-F16D3E7F9F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1D700-A433-46B1-A53B-0F3CE70E8FCE}" type="datetimeFigureOut">
              <a:rPr lang="it-IT" smtClean="0"/>
              <a:t>03/10/2021</a:t>
            </a:fld>
            <a:endParaRPr lang="it-I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25534A3-0DA5-4870-8FAD-5A9EDE8499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DC171D3-827F-4DF8-9808-A28008449B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AE1A8-87CA-49BB-9C20-F83A60D308E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75609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E6C3B-89F8-4C44-A6F2-0B8F561CB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D28709B-EE4D-4CDB-8605-68038BB794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1D700-A433-46B1-A53B-0F3CE70E8FCE}" type="datetimeFigureOut">
              <a:rPr lang="it-IT" smtClean="0"/>
              <a:t>03/10/2021</a:t>
            </a:fld>
            <a:endParaRPr lang="it-I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2B0357-8F52-4D80-9924-36ACAD4483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B4D914-4A39-47DA-8520-B8C917A5C9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AE1A8-87CA-49BB-9C20-F83A60D308E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53848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8D87CDD-2369-4335-8F32-2F09A2236F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1D700-A433-46B1-A53B-0F3CE70E8FCE}" type="datetimeFigureOut">
              <a:rPr lang="it-IT" smtClean="0"/>
              <a:t>03/10/2021</a:t>
            </a:fld>
            <a:endParaRPr lang="it-I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A33BEF5-2757-4581-8D5D-1B65D9509C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66367D-A607-4711-89C5-96D4CE93D0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AE1A8-87CA-49BB-9C20-F83A60D308E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81513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CA2105-D0EA-4E3A-BE1C-4B6A489A65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3AB39C-BE3A-4FD5-9525-DA021C92DE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BD03A5-F081-4AD6-B126-2BFDCC4ED9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37E73A-C65C-4355-A94B-00F1539053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1D700-A433-46B1-A53B-0F3CE70E8FCE}" type="datetimeFigureOut">
              <a:rPr lang="it-IT" smtClean="0"/>
              <a:t>03/10/2021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693E79-AFC7-4F37-B512-D1D3FBB23C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9AC5C1-4FD0-4E7F-B458-E03A5D6DD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AE1A8-87CA-49BB-9C20-F83A60D308E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03119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D347DB-8B9E-432B-999F-1D47826FD9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29A664A-9007-4667-92F3-1BC3377CBB9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7D7946-0E95-43D0-9665-E80673AEBB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5F81E8-AF17-4C51-9DCB-EAB4E0DC9A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1D700-A433-46B1-A53B-0F3CE70E8FCE}" type="datetimeFigureOut">
              <a:rPr lang="it-IT" smtClean="0"/>
              <a:t>03/10/2021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9E9985-FA92-480E-A519-5D9E8B8DAB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A92C88-7E8C-4C49-BC92-5F049CAA2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AE1A8-87CA-49BB-9C20-F83A60D308E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28692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51B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C122EC6-2F17-408B-9176-70687855FF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445C55-D418-4DB9-B7B5-C1F8E420E4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A605EE-A26E-4F51-BA39-DF7F7946BDB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C1D700-A433-46B1-A53B-0F3CE70E8FCE}" type="datetimeFigureOut">
              <a:rPr lang="it-IT" smtClean="0"/>
              <a:t>03/10/2021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1CC4E8-EAB7-4441-BBBD-FC5122CA36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8AEC62-085A-4CA1-BEB5-B22C585B9B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CAE1A8-87CA-49BB-9C20-F83A60D308E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482081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comments" Target="../comments/commen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944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11FEDDC-CB8E-4DE5-8D1C-6C7BC6995892}"/>
              </a:ext>
            </a:extLst>
          </p:cNvPr>
          <p:cNvSpPr txBox="1"/>
          <p:nvPr/>
        </p:nvSpPr>
        <p:spPr>
          <a:xfrm>
            <a:off x="4412608" y="2644170"/>
            <a:ext cx="7150217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it-IT" sz="48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Leonardo Baldin </a:t>
            </a:r>
          </a:p>
          <a:p>
            <a:r>
              <a:rPr lang="it-IT" sz="48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Emanuele Cason</a:t>
            </a:r>
            <a:endParaRPr lang="en-GB" sz="48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3D0A58-EF1C-4238-BDC5-EDF22EE3D854}"/>
              </a:ext>
            </a:extLst>
          </p:cNvPr>
          <p:cNvSpPr txBox="1"/>
          <p:nvPr/>
        </p:nvSpPr>
        <p:spPr>
          <a:xfrm>
            <a:off x="3221373" y="2426056"/>
            <a:ext cx="9815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96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©</a:t>
            </a:r>
            <a:endParaRPr lang="en-GB" sz="96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30AD76D-8569-4175-8D14-E8DF1BF0DE42}"/>
              </a:ext>
            </a:extLst>
          </p:cNvPr>
          <p:cNvSpPr txBox="1"/>
          <p:nvPr/>
        </p:nvSpPr>
        <p:spPr>
          <a:xfrm>
            <a:off x="3221373" y="3691156"/>
            <a:ext cx="9815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2018</a:t>
            </a:r>
            <a:endParaRPr lang="en-GB" sz="28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3928664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3196E4-2AAB-401E-953B-0EA5DDFBFE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2144" y="1765883"/>
            <a:ext cx="3327712" cy="3326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26401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F81113D-B676-4C60-9516-276E1E854A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6775"/>
            <a:ext cx="4780540" cy="770236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751F424-6656-42F8-B6D8-3F8F4192A783}"/>
              </a:ext>
            </a:extLst>
          </p:cNvPr>
          <p:cNvSpPr txBox="1"/>
          <p:nvPr/>
        </p:nvSpPr>
        <p:spPr>
          <a:xfrm>
            <a:off x="4780540" y="1353671"/>
            <a:ext cx="66968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5400" dirty="0">
                <a:solidFill>
                  <a:schemeClr val="bg1"/>
                </a:solidFill>
                <a:latin typeface="Product Sans" panose="020B0403030502040203" pitchFamily="34" charset="0"/>
                <a:ea typeface="Roboto Light" panose="02000000000000000000" pitchFamily="2" charset="0"/>
              </a:rPr>
              <a:t>Comunicati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0CD567-54E0-48D5-A1E0-5D68C95602EB}"/>
              </a:ext>
            </a:extLst>
          </p:cNvPr>
          <p:cNvSpPr txBox="1"/>
          <p:nvPr/>
        </p:nvSpPr>
        <p:spPr>
          <a:xfrm>
            <a:off x="4780540" y="2660309"/>
            <a:ext cx="6696891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spcBef>
                <a:spcPts val="600"/>
              </a:spcBef>
              <a:spcAft>
                <a:spcPts val="600"/>
              </a:spcAft>
              <a:buSzPct val="70000"/>
              <a:buFont typeface="Arial" panose="020B0604020202020204" pitchFamily="34" charset="0"/>
              <a:buChar char="•"/>
            </a:pPr>
            <a:r>
              <a:rPr lang="it-IT" sz="36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Apertura istantanea senza sprechi di memoria</a:t>
            </a:r>
          </a:p>
          <a:p>
            <a:pPr marL="571500" indent="-571500">
              <a:spcBef>
                <a:spcPts val="600"/>
              </a:spcBef>
              <a:spcAft>
                <a:spcPts val="600"/>
              </a:spcAft>
              <a:buSzPct val="70000"/>
              <a:buFont typeface="Arial" panose="020B0604020202020204" pitchFamily="34" charset="0"/>
              <a:buChar char="•"/>
            </a:pPr>
            <a:r>
              <a:rPr lang="it-IT" sz="36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Etichettatura automatica dei comunicati già letti</a:t>
            </a:r>
          </a:p>
          <a:p>
            <a:pPr marL="571500" indent="-571500">
              <a:spcBef>
                <a:spcPts val="600"/>
              </a:spcBef>
              <a:spcAft>
                <a:spcPts val="600"/>
              </a:spcAft>
              <a:buSzPct val="70000"/>
              <a:buFont typeface="Arial" panose="020B0604020202020204" pitchFamily="34" charset="0"/>
              <a:buChar char="•"/>
            </a:pPr>
            <a:r>
              <a:rPr lang="it-IT" sz="36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Preferiti consultabili offline</a:t>
            </a:r>
          </a:p>
        </p:txBody>
      </p:sp>
    </p:spTree>
    <p:extLst>
      <p:ext uri="{BB962C8B-B14F-4D97-AF65-F5344CB8AC3E}">
        <p14:creationId xmlns:p14="http://schemas.microsoft.com/office/powerpoint/2010/main" val="234948204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-0.03426 L -0.00039 -0.13796 " pathEditMode="relative" rAng="0" ptsTypes="AA">
                                      <p:cBhvr>
                                        <p:cTn id="9" dur="6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-5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6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85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F81113D-B676-4C60-9516-276E1E854A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6775"/>
            <a:ext cx="4780540" cy="770236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751F424-6656-42F8-B6D8-3F8F4192A783}"/>
              </a:ext>
            </a:extLst>
          </p:cNvPr>
          <p:cNvSpPr txBox="1"/>
          <p:nvPr/>
        </p:nvSpPr>
        <p:spPr>
          <a:xfrm>
            <a:off x="4780540" y="1353671"/>
            <a:ext cx="66968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5400" dirty="0">
                <a:solidFill>
                  <a:schemeClr val="bg1"/>
                </a:solidFill>
                <a:latin typeface="Product Sans" panose="020B0403030502040203" pitchFamily="34" charset="0"/>
                <a:ea typeface="Roboto Light" panose="02000000000000000000" pitchFamily="2" charset="0"/>
              </a:rPr>
              <a:t>Notifiche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0CD567-54E0-48D5-A1E0-5D68C95602EB}"/>
              </a:ext>
            </a:extLst>
          </p:cNvPr>
          <p:cNvSpPr txBox="1"/>
          <p:nvPr/>
        </p:nvSpPr>
        <p:spPr>
          <a:xfrm>
            <a:off x="4780540" y="2660309"/>
            <a:ext cx="6696891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spcBef>
                <a:spcPts val="600"/>
              </a:spcBef>
              <a:spcAft>
                <a:spcPts val="600"/>
              </a:spcAft>
              <a:buSzPct val="70000"/>
              <a:buFont typeface="Arial" panose="020B0604020202020204" pitchFamily="34" charset="0"/>
              <a:buChar char="•"/>
            </a:pPr>
            <a:r>
              <a:rPr lang="it-IT" sz="36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Notifiche per ogni nuovo comunicato </a:t>
            </a:r>
          </a:p>
          <a:p>
            <a:pPr marL="571500" indent="-571500">
              <a:spcBef>
                <a:spcPts val="600"/>
              </a:spcBef>
              <a:spcAft>
                <a:spcPts val="600"/>
              </a:spcAft>
              <a:buSzPct val="70000"/>
              <a:buFont typeface="Arial" panose="020B0604020202020204" pitchFamily="34" charset="0"/>
              <a:buChar char="•"/>
            </a:pPr>
            <a:r>
              <a:rPr lang="it-IT" sz="36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Personalizzabili in base alla categoria</a:t>
            </a:r>
          </a:p>
        </p:txBody>
      </p:sp>
    </p:spTree>
    <p:extLst>
      <p:ext uri="{BB962C8B-B14F-4D97-AF65-F5344CB8AC3E}">
        <p14:creationId xmlns:p14="http://schemas.microsoft.com/office/powerpoint/2010/main" val="69223691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-0.03426 L -0.00039 -0.13796 " pathEditMode="relative" rAng="0" ptsTypes="AA">
                                      <p:cBhvr>
                                        <p:cTn id="9" dur="6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-5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6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85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100"/>
                            </p:stCondLst>
                            <p:childTnLst>
                              <p:par>
                                <p:cTn id="23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F81113D-B676-4C60-9516-276E1E854A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6775"/>
            <a:ext cx="4780540" cy="770236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751F424-6656-42F8-B6D8-3F8F4192A783}"/>
              </a:ext>
            </a:extLst>
          </p:cNvPr>
          <p:cNvSpPr txBox="1"/>
          <p:nvPr/>
        </p:nvSpPr>
        <p:spPr>
          <a:xfrm>
            <a:off x="4780540" y="1353671"/>
            <a:ext cx="66968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5400" dirty="0">
                <a:solidFill>
                  <a:schemeClr val="bg1"/>
                </a:solidFill>
                <a:latin typeface="Product Sans" panose="020B0403030502040203" pitchFamily="34" charset="0"/>
                <a:ea typeface="Roboto Light" panose="02000000000000000000" pitchFamily="2" charset="0"/>
              </a:rPr>
              <a:t>Agenda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0CD567-54E0-48D5-A1E0-5D68C95602EB}"/>
              </a:ext>
            </a:extLst>
          </p:cNvPr>
          <p:cNvSpPr txBox="1"/>
          <p:nvPr/>
        </p:nvSpPr>
        <p:spPr>
          <a:xfrm>
            <a:off x="4780540" y="2660309"/>
            <a:ext cx="6696891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spcBef>
                <a:spcPts val="600"/>
              </a:spcBef>
              <a:spcAft>
                <a:spcPts val="600"/>
              </a:spcAft>
              <a:buSzPct val="70000"/>
              <a:buFont typeface="Arial" panose="020B0604020202020204" pitchFamily="34" charset="0"/>
              <a:buChar char="•"/>
            </a:pPr>
            <a:r>
              <a:rPr lang="it-IT" sz="36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Eventi del liceo raccolti e ordinati per data</a:t>
            </a:r>
          </a:p>
          <a:p>
            <a:pPr marL="571500" indent="-571500">
              <a:spcBef>
                <a:spcPts val="600"/>
              </a:spcBef>
              <a:spcAft>
                <a:spcPts val="600"/>
              </a:spcAft>
              <a:buSzPct val="70000"/>
              <a:buFont typeface="Arial" panose="020B0604020202020204" pitchFamily="34" charset="0"/>
              <a:buChar char="•"/>
            </a:pPr>
            <a:r>
              <a:rPr lang="it-IT" sz="36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Aggiunta rapida degli eventi preferiti al calendario personale</a:t>
            </a:r>
          </a:p>
        </p:txBody>
      </p:sp>
    </p:spTree>
    <p:extLst>
      <p:ext uri="{BB962C8B-B14F-4D97-AF65-F5344CB8AC3E}">
        <p14:creationId xmlns:p14="http://schemas.microsoft.com/office/powerpoint/2010/main" val="303548870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-0.03426 L -0.00039 -0.13796 " pathEditMode="relative" rAng="0" ptsTypes="AA">
                                      <p:cBhvr>
                                        <p:cTn id="9" dur="6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-5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6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85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F81113D-B676-4C60-9516-276E1E854A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6775"/>
            <a:ext cx="4780539" cy="770236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751F424-6656-42F8-B6D8-3F8F4192A783}"/>
              </a:ext>
            </a:extLst>
          </p:cNvPr>
          <p:cNvSpPr txBox="1"/>
          <p:nvPr/>
        </p:nvSpPr>
        <p:spPr>
          <a:xfrm>
            <a:off x="4780540" y="1353671"/>
            <a:ext cx="66968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5400" dirty="0">
                <a:solidFill>
                  <a:schemeClr val="bg1"/>
                </a:solidFill>
                <a:latin typeface="Product Sans" panose="020B0403030502040203" pitchFamily="34" charset="0"/>
                <a:ea typeface="Roboto Light" panose="02000000000000000000" pitchFamily="2" charset="0"/>
              </a:rPr>
              <a:t>Orario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0CD567-54E0-48D5-A1E0-5D68C95602EB}"/>
              </a:ext>
            </a:extLst>
          </p:cNvPr>
          <p:cNvSpPr txBox="1"/>
          <p:nvPr/>
        </p:nvSpPr>
        <p:spPr>
          <a:xfrm>
            <a:off x="4780540" y="2660309"/>
            <a:ext cx="6696891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spcBef>
                <a:spcPts val="600"/>
              </a:spcBef>
              <a:spcAft>
                <a:spcPts val="600"/>
              </a:spcAft>
              <a:buSzPct val="70000"/>
              <a:buFont typeface="Arial" panose="020B0604020202020204" pitchFamily="34" charset="0"/>
              <a:buChar char="•"/>
            </a:pPr>
            <a:r>
              <a:rPr lang="it-IT" sz="36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Orario personale disponibile offline</a:t>
            </a:r>
          </a:p>
          <a:p>
            <a:pPr marL="571500" indent="-571500">
              <a:spcBef>
                <a:spcPts val="600"/>
              </a:spcBef>
              <a:spcAft>
                <a:spcPts val="600"/>
              </a:spcAft>
              <a:buSzPct val="70000"/>
              <a:buFont typeface="Arial" panose="020B0604020202020204" pitchFamily="34" charset="0"/>
              <a:buChar char="•"/>
            </a:pPr>
            <a:r>
              <a:rPr lang="it-IT" sz="36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Personalizzabile con note e modifiche</a:t>
            </a:r>
          </a:p>
        </p:txBody>
      </p:sp>
    </p:spTree>
    <p:extLst>
      <p:ext uri="{BB962C8B-B14F-4D97-AF65-F5344CB8AC3E}">
        <p14:creationId xmlns:p14="http://schemas.microsoft.com/office/powerpoint/2010/main" val="251543346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-0.03426 L -0.00039 -0.13796 " pathEditMode="relative" rAng="0" ptsTypes="AA">
                                      <p:cBhvr>
                                        <p:cTn id="9" dur="6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-5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6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85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F81113D-B676-4C60-9516-276E1E854A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6775"/>
            <a:ext cx="4780539" cy="77023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751F424-6656-42F8-B6D8-3F8F4192A783}"/>
              </a:ext>
            </a:extLst>
          </p:cNvPr>
          <p:cNvSpPr txBox="1"/>
          <p:nvPr/>
        </p:nvSpPr>
        <p:spPr>
          <a:xfrm>
            <a:off x="4780540" y="1353671"/>
            <a:ext cx="66968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5400" dirty="0">
                <a:solidFill>
                  <a:schemeClr val="bg1"/>
                </a:solidFill>
                <a:latin typeface="Product Sans" panose="020B0403030502040203" pitchFamily="34" charset="0"/>
                <a:ea typeface="Roboto Light" panose="02000000000000000000" pitchFamily="2" charset="0"/>
              </a:rPr>
              <a:t>Orario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0CD567-54E0-48D5-A1E0-5D68C95602EB}"/>
              </a:ext>
            </a:extLst>
          </p:cNvPr>
          <p:cNvSpPr txBox="1"/>
          <p:nvPr/>
        </p:nvSpPr>
        <p:spPr>
          <a:xfrm>
            <a:off x="4780540" y="2660309"/>
            <a:ext cx="6696891" cy="23852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spcBef>
                <a:spcPts val="600"/>
              </a:spcBef>
              <a:spcAft>
                <a:spcPts val="600"/>
              </a:spcAft>
              <a:buSzPct val="70000"/>
              <a:buFont typeface="Arial" panose="020B0604020202020204" pitchFamily="34" charset="0"/>
              <a:buChar char="•"/>
            </a:pPr>
            <a:r>
              <a:rPr lang="it-IT" sz="36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Consultazione veloce degli orari di tutti i docenti e di tutte le classi</a:t>
            </a:r>
          </a:p>
          <a:p>
            <a:pPr marL="571500" indent="-571500">
              <a:buSzPct val="70000"/>
              <a:buFont typeface="Arial" panose="020B0604020202020204" pitchFamily="34" charset="0"/>
              <a:buChar char="•"/>
            </a:pPr>
            <a:endParaRPr lang="it-IT" sz="36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436939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-0.03426 L -0.00039 -0.13796 " pathEditMode="relative" rAng="0" ptsTypes="AA">
                                      <p:cBhvr>
                                        <p:cTn id="9" dur="6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-5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6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85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F81113D-B676-4C60-9516-276E1E854A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6775"/>
            <a:ext cx="4780538" cy="77023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751F424-6656-42F8-B6D8-3F8F4192A783}"/>
              </a:ext>
            </a:extLst>
          </p:cNvPr>
          <p:cNvSpPr txBox="1"/>
          <p:nvPr/>
        </p:nvSpPr>
        <p:spPr>
          <a:xfrm>
            <a:off x="4780540" y="1353671"/>
            <a:ext cx="66968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5400" dirty="0">
                <a:solidFill>
                  <a:schemeClr val="bg1"/>
                </a:solidFill>
                <a:latin typeface="Product Sans" panose="020B0403030502040203" pitchFamily="34" charset="0"/>
                <a:ea typeface="Roboto Light" panose="02000000000000000000" pitchFamily="2" charset="0"/>
              </a:rPr>
              <a:t>Orario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0CD567-54E0-48D5-A1E0-5D68C95602EB}"/>
              </a:ext>
            </a:extLst>
          </p:cNvPr>
          <p:cNvSpPr txBox="1"/>
          <p:nvPr/>
        </p:nvSpPr>
        <p:spPr>
          <a:xfrm>
            <a:off x="4780540" y="2660309"/>
            <a:ext cx="6696891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spcBef>
                <a:spcPts val="600"/>
              </a:spcBef>
              <a:spcAft>
                <a:spcPts val="600"/>
              </a:spcAft>
              <a:buSzPct val="70000"/>
              <a:buFont typeface="Arial" panose="020B0604020202020204" pitchFamily="34" charset="0"/>
              <a:buChar char="•"/>
            </a:pPr>
            <a:r>
              <a:rPr lang="it-IT" sz="36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Dettagli come materia, docente, aula e durata per ogni ora di lezione</a:t>
            </a:r>
          </a:p>
          <a:p>
            <a:pPr marL="571500" indent="-571500">
              <a:spcBef>
                <a:spcPts val="600"/>
              </a:spcBef>
              <a:spcAft>
                <a:spcPts val="600"/>
              </a:spcAft>
              <a:buSzPct val="70000"/>
              <a:buFont typeface="Arial" panose="020B0604020202020204" pitchFamily="34" charset="0"/>
              <a:buChar char="•"/>
            </a:pPr>
            <a:r>
              <a:rPr lang="it-IT" sz="36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Dislocazione delle classi all’interno della ziqqurat</a:t>
            </a:r>
          </a:p>
        </p:txBody>
      </p:sp>
    </p:spTree>
    <p:extLst>
      <p:ext uri="{BB962C8B-B14F-4D97-AF65-F5344CB8AC3E}">
        <p14:creationId xmlns:p14="http://schemas.microsoft.com/office/powerpoint/2010/main" val="173707526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-0.03426 L -0.00039 -0.13796 " pathEditMode="relative" rAng="0" ptsTypes="AA">
                                      <p:cBhvr>
                                        <p:cTn id="9" dur="6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-5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6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85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34B3124-B17B-4B79-B7E4-CF95863295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6362" y="0"/>
            <a:ext cx="82792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481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1108</TotalTime>
  <Words>750</Words>
  <Application>Microsoft Office PowerPoint</Application>
  <PresentationFormat>Widescreen</PresentationFormat>
  <Paragraphs>58</Paragraphs>
  <Slides>10</Slides>
  <Notes>10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10</vt:i4>
      </vt:variant>
    </vt:vector>
  </HeadingPairs>
  <TitlesOfParts>
    <vt:vector size="16" baseType="lpstr">
      <vt:lpstr>Calibri Light</vt:lpstr>
      <vt:lpstr>Calibri</vt:lpstr>
      <vt:lpstr>Product Sans</vt:lpstr>
      <vt:lpstr>Arial</vt:lpstr>
      <vt:lpstr>Roboto Light</vt:lpstr>
      <vt:lpstr>Office Theme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Leonardo Baldin</dc:creator>
  <cp:lastModifiedBy>Cason Emanuele</cp:lastModifiedBy>
  <cp:revision>60</cp:revision>
  <dcterms:created xsi:type="dcterms:W3CDTF">2018-09-27T14:03:06Z</dcterms:created>
  <dcterms:modified xsi:type="dcterms:W3CDTF">2021-10-02T23:05:05Z</dcterms:modified>
</cp:coreProperties>
</file>